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9144000"/>
  <p:notesSz cx="6858000" cy="9144000"/>
  <p:embeddedFontLst>
    <p:embeddedFont>
      <p:font typeface="Nanum Gothic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3" roundtripDataSignature="AMtx7miu3EXRVhRhii70ldYSiN2ESyl5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0101C1-EA23-4ADA-92B5-87A2DBC13D14}">
  <a:tblStyle styleId="{100101C1-EA23-4ADA-92B5-87A2DBC13D1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295D53D-3B56-465E-9F93-D78D8A23E06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-bold.fntdata"/><Relationship Id="rId61" Type="http://schemas.openxmlformats.org/officeDocument/2006/relationships/font" Target="fonts/NanumGothic-regular.fntdata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6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oracle.com/javase/8/docs/api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프로그래밍 언어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클래스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Object &amp; class</a:t>
            </a:r>
            <a:endParaRPr/>
          </a:p>
        </p:txBody>
      </p:sp>
      <p:sp>
        <p:nvSpPr>
          <p:cNvPr id="145" name="Google Shape;145;p10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객체(Object, instance)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클래스(class)</a:t>
            </a:r>
            <a:endParaRPr/>
          </a:p>
        </p:txBody>
      </p:sp>
      <p:pic>
        <p:nvPicPr>
          <p:cNvPr descr="클라우드스터딩-자바-클래스와-객체-OOP"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7314" r="5371" t="0"/>
          <a:stretch/>
        </p:blipFill>
        <p:spPr>
          <a:xfrm>
            <a:off x="448475" y="2394200"/>
            <a:ext cx="8371997" cy="434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클래스(class)</a:t>
            </a:r>
            <a:endParaRPr/>
          </a:p>
        </p:txBody>
      </p:sp>
      <p:pic>
        <p:nvPicPr>
          <p:cNvPr descr="클라우드스터딩-자바-클래스-구조-필드-메소드"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25948" r="25178" t="0"/>
          <a:stretch/>
        </p:blipFill>
        <p:spPr>
          <a:xfrm>
            <a:off x="611560" y="900225"/>
            <a:ext cx="4289445" cy="188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 b="0" l="0" r="0" t="7719"/>
          <a:stretch/>
        </p:blipFill>
        <p:spPr>
          <a:xfrm>
            <a:off x="3779912" y="2348880"/>
            <a:ext cx="5019675" cy="192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44" y="4448779"/>
            <a:ext cx="5472608" cy="236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 txBox="1"/>
          <p:nvPr/>
        </p:nvSpPr>
        <p:spPr>
          <a:xfrm>
            <a:off x="4644008" y="1463046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1259632" y="3331529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6300221" y="5446411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4310711" y="1245397"/>
            <a:ext cx="7200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8379371" y="3068960"/>
            <a:ext cx="720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4627062" y="1943991"/>
            <a:ext cx="7200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8622301" y="3709959"/>
            <a:ext cx="720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추상화(Abstraction)</a:t>
            </a:r>
            <a:endParaRPr/>
          </a:p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추상화는 객체들이 가진 공통의 특성들을 파악하고 불필요한 특성들을 제거하는 과정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불필요한 정보는 숨기고 중요한 정보만을 표현함으로써 </a:t>
            </a:r>
            <a:r>
              <a:rPr lang="en-US" u="sng"/>
              <a:t>공통의 속성이나 기능을 묶어 이름을 붙이는 것</a:t>
            </a:r>
            <a:endParaRPr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캡슐화(Encapsulation)</a:t>
            </a:r>
            <a:endParaRPr/>
          </a:p>
        </p:txBody>
      </p:sp>
      <p:sp>
        <p:nvSpPr>
          <p:cNvPr id="173" name="Google Shape;173;p13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높은 응집도와 낮은 결합도를 유지하게 설계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정보 은닉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객체의 데이터를 외부에서 직접 접근하지 못하게 막고, 함수를 통해서만 조작이 가능하게 함.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예) getter, setter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상속(Inheritance)</a:t>
            </a:r>
            <a:endParaRPr/>
          </a:p>
        </p:txBody>
      </p:sp>
      <p:sp>
        <p:nvSpPr>
          <p:cNvPr id="179" name="Google Shape;179;p14"/>
          <p:cNvSpPr txBox="1"/>
          <p:nvPr>
            <p:ph idx="1" type="body"/>
          </p:nvPr>
        </p:nvSpPr>
        <p:spPr>
          <a:xfrm>
            <a:off x="395536" y="1052737"/>
            <a:ext cx="8291264" cy="1656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기존 클래스를 재활용하여 새로운 클래스를 작성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자손은 조상의 모든 멤버를 상속(생성자, 초기화 블록 제외)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자손의 멤버 개수는 조상보다 적을 수 없다.</a:t>
            </a:r>
            <a:endParaRPr/>
          </a:p>
        </p:txBody>
      </p:sp>
      <p:pic>
        <p:nvPicPr>
          <p:cNvPr descr="JavaScript OOP - oAnimal, oHuman, oPet, oDog, oCat"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564903"/>
            <a:ext cx="4776750" cy="4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다형성(Polymorphism)</a:t>
            </a:r>
            <a:endParaRPr/>
          </a:p>
        </p:txBody>
      </p:sp>
      <p:sp>
        <p:nvSpPr>
          <p:cNvPr id="186" name="Google Shape;186;p15"/>
          <p:cNvSpPr txBox="1"/>
          <p:nvPr>
            <p:ph idx="1" type="body"/>
          </p:nvPr>
        </p:nvSpPr>
        <p:spPr>
          <a:xfrm>
            <a:off x="457200" y="1052736"/>
            <a:ext cx="8229600" cy="2436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서로 다른 객체가 동일한 요청에 대하여 서로 다른게 응답이 가능하게 하는 기능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예) 오버로딩(Overloading), 오버라이딩(Overriding)</a:t>
            </a:r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143" y="3489609"/>
            <a:ext cx="5023073" cy="31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클래스(class)</a:t>
            </a:r>
            <a:endParaRPr/>
          </a:p>
        </p:txBody>
      </p:sp>
      <p:pic>
        <p:nvPicPr>
          <p:cNvPr descr="클라우드스터딩-자바-클래스-구조-필드-메소드"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25948" r="25178" t="0"/>
          <a:stretch/>
        </p:blipFill>
        <p:spPr>
          <a:xfrm>
            <a:off x="1043608" y="2652484"/>
            <a:ext cx="3005450" cy="131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 rotWithShape="1">
          <a:blip r:embed="rId4">
            <a:alphaModFix/>
          </a:blip>
          <a:srcRect b="0" l="0" r="0" t="7719"/>
          <a:stretch/>
        </p:blipFill>
        <p:spPr>
          <a:xfrm>
            <a:off x="4860032" y="2548544"/>
            <a:ext cx="4083571" cy="156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44" y="4448779"/>
            <a:ext cx="5472608" cy="236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1259632" y="3331529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6300221" y="5446411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115616" y="1232213"/>
            <a:ext cx="39604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(접근제어자) class 클래스명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멤버 변수;  //attribute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메소드;  //method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클래스(Class)</a:t>
            </a:r>
            <a:endParaRPr/>
          </a:p>
        </p:txBody>
      </p:sp>
      <p:sp>
        <p:nvSpPr>
          <p:cNvPr id="204" name="Google Shape;204;p17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클래스(Class)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객체를 만들어 내기 위한 설계도 혹은 틀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연관되어 있는 변수와 메서드의 집합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객체(Object)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소프트웨어 세계에 구현할 대상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클래스에 선언된 모양 그대로 생성된 실체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‘클래스의 인스턴스(instance)’ 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객체는 모든 인스턴스를 대표하는 포괄적인 의미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oop의 관점에서 클래스의 타입으로 선언되었을 때 ‘객체’라고 부른다.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인스턴스(Instance) 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설계도를 바탕으로 소프트웨어 세계에 구현된 구체적인 실체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객체를 소프트웨어에 실체화 하면 그것을 ‘인스턴스’라고 부른다.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실체화된 인스턴스는 메모리에 할당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인스턴스는 객체에 포함된다고 볼 수 있다.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oop의 관점에서 객체가 메모리에 할당되어 실제 사용될 때 ‘인스턴스’라고 부른다.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 정의</a:t>
            </a:r>
            <a:endParaRPr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하나의 java 파일에 하나의 클래스를 두는 것이 원칙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여러 개의 클래스가 같이 있는 경우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public 클래스는 하나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public 클래스와 자바 파일의 이름은 동일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자바 코드는 모두 class 내부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코딩 컨벤션(coding convension)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457200" y="1052736"/>
            <a:ext cx="4546848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자바 식별자 규칙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첫 문자가 문자나 '_', '$'의 특수문자로 시작되어야 한다. 숫자로 시작할 수 없다.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첫 문자가 아니라면, 문자나 '_', '$'의 특수문자 그리고 숫자로 구성될 수 있다.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자바의 예약어는 식별자로 사용할 수 없다.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자바의 식별자는 대소문자를 구분한다.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식별자 길이는 제한이 없고 공백은 포함할 수 없다.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일반적 관례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클래스 이름은 대문자의 명사로 시작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메서드 이름은 소문자의 동사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변수는 소문자의 명사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상수는 대문자의 명사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명칭 정하는 관례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구문적으로 꼭 지켜야 할 사항은 아니지만 관례적으로 적용해 주어야 하는 클래스, 메서드, 변수명 규칙이 존재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클래스 이름은 워드 단위로 첫 글자를 대문자로 정의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메서드 이름이나 변수명은 일반적으로 첫 글자를 소문자로 정의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변수 이름은 명사를 메서드 이름은 동사를 사용</a:t>
            </a:r>
            <a:endParaRPr/>
          </a:p>
          <a:p>
            <a:pPr indent="-285750" lvl="1" marL="74295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변수가 final형이면서 기본형이면 명칭을 대문자로 final형이면서 참조형이면 명칭을 소문자로 정의</a:t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5004048" y="980728"/>
            <a:ext cx="3682752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올바른 예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이름 : ClassName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 이름 : getValue, get_Value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이름 : $value, variable_Value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상수 이름 : CONSTANT_VALUE</a:t>
            </a:r>
            <a:endParaRPr/>
          </a:p>
          <a:p>
            <a:pPr indent="-342900" lvl="0" marL="342900" marR="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잘못된 예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Name : 공백 포함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3dimension : 숫자로 시작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this : 자바 예약어 사용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#value : #포함</a:t>
            </a:r>
            <a:endParaRPr/>
          </a:p>
          <a:p>
            <a:pPr indent="-342900" lvl="0" marL="342900" marR="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적절하게 정의된 명칭의 예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클래스명 : Example_8_1, Sample, Account, AccountManager, VisitServlet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메서드명 : printString, saveMoney, doExpr, calcurate, input</a:t>
            </a:r>
            <a:endParaRPr/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변수명 : number, name, TAX, total, sum, st_num, st_addr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36220" lvl="0" marL="342900" marR="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프로그래밍 패러다임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절차지향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객체지향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관점지향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예약어</a:t>
            </a:r>
            <a:endParaRPr/>
          </a:p>
        </p:txBody>
      </p:sp>
      <p:graphicFrame>
        <p:nvGraphicFramePr>
          <p:cNvPr id="223" name="Google Shape;223;p20"/>
          <p:cNvGraphicFramePr/>
          <p:nvPr/>
        </p:nvGraphicFramePr>
        <p:xfrm>
          <a:off x="539552" y="1196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{100101C1-EA23-4ADA-92B5-87A2DBC13D14}</a:tableStyleId>
              </a:tblPr>
              <a:tblGrid>
                <a:gridCol w="1656175"/>
                <a:gridCol w="1656175"/>
                <a:gridCol w="1656175"/>
                <a:gridCol w="1656175"/>
                <a:gridCol w="1656175"/>
              </a:tblGrid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continue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for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new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</a:rPr>
                        <a:t>switch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assert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goto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package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synchronized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boolean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do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if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private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this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break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double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implements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protected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throw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byte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else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import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public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throws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case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enum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instanceof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return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transient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catch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extends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short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try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final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static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void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finally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long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strictfp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volatile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const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native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super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while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클래스(Class)</a:t>
            </a:r>
            <a:endParaRPr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분류(Classification)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 -&gt; 클래스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실재하는 객체들을 공통적인 속성을 공유하는 범부 또는 추상적인 개념으로 묶는 것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인스턴스화(Instantiation)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클래스 -&gt; 인스턴스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분류의 반대 개념. 범주나 개념으로부터 실재하는 객체를 만드는 과정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구체적으로 클래스 내의 객체에 대해 특정한 변형을 정의하고, 이름을 붙인 다음, 그것을 물리적인 어떤 장소에 위치시키는 등의 작업을 통해 인스턴스를 만드는 것을 말한다.</a:t>
            </a:r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5010408"/>
            <a:ext cx="7448699" cy="129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클래스(Class)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899592" y="2708920"/>
            <a:ext cx="7632848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/* 클래스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Animal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/* 객체와 인스턴스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Animal cat, dog; // '객체'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// 인스턴스화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cat = new Animal(); // cat은 Animal 클래스의 '인스턴스'(객체를 메모리에 할당)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dog = new Animal(); // dog은 Animal 클래스의 '인스턴스'(객체를 메모리에 할당)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7" name="Google Shape;237;p22"/>
          <p:cNvGraphicFramePr/>
          <p:nvPr/>
        </p:nvGraphicFramePr>
        <p:xfrm>
          <a:off x="1043608" y="13407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{100101C1-EA23-4ADA-92B5-87A2DBC13D14}</a:tableStyleId>
              </a:tblPr>
              <a:tblGrid>
                <a:gridCol w="3744425"/>
                <a:gridCol w="3744425"/>
              </a:tblGrid>
              <a:tr h="35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object / instance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Animal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cat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dog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인스턴스와 힙(heap)메모리</a:t>
            </a:r>
            <a:endParaRPr/>
          </a:p>
        </p:txBody>
      </p:sp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하나의 클래스로부터 여러 개의 인스턴스를 생성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인스턴스는  힙(Heap)메모리에 생성됨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각각의 인스턴스는 다른 메모리에 다른 값을 가짐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메모리의 해제 – 가비지 콜렉터</a:t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338" y="2924944"/>
            <a:ext cx="6667500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참조 변수 / 참조 값</a:t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참조 변수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인스턴스 생성시 선언하는 변수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잠조 값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인스턴스가 생성되는 힙 메모리 주소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생성자(Constructor)</a:t>
            </a:r>
            <a:endParaRPr/>
          </a:p>
        </p:txBody>
      </p:sp>
      <p:sp>
        <p:nvSpPr>
          <p:cNvPr id="256" name="Google Shape;256;p25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객체를 생성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클래스와 이름이 동일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리턴타입을 정의하지 않는다.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상속되지 않음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생성자의 역할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 생성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 초기화(객체 생성시에 하고자 하는 기본 동작)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기본 생성자( default constructor)</a:t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하나의 클래스에 적어도 하나 이상의 생성자 존재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생략된 경우 기본 생성자를 컴파일러가 생성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매개변수 없고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구현부 없음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별도의 생성자가 추가되면 생성되지 않음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생성자 오버로딩</a:t>
            </a:r>
            <a:endParaRPr/>
          </a:p>
        </p:txBody>
      </p:sp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변수가 있는 생성자(생성자 오버로딩)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 생성과 동시에 초기화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기본 생성자 필요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2276872"/>
            <a:ext cx="7416824" cy="435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접근제어자(Access Modifier)</a:t>
            </a:r>
            <a:endParaRPr/>
          </a:p>
        </p:txBody>
      </p:sp>
      <p:sp>
        <p:nvSpPr>
          <p:cNvPr id="275" name="Google Shape;275;p28"/>
          <p:cNvSpPr txBox="1"/>
          <p:nvPr>
            <p:ph idx="1" type="body"/>
          </p:nvPr>
        </p:nvSpPr>
        <p:spPr>
          <a:xfrm>
            <a:off x="457200" y="1052737"/>
            <a:ext cx="8229600" cy="324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private</a:t>
            </a:r>
            <a:endParaRPr/>
          </a:p>
          <a:p>
            <a:pPr indent="-285750" lvl="1" marL="74295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private 이 붙은 변수, 메소드는 해당 클래스에서만 접근이 가능</a:t>
            </a:r>
            <a:endParaRPr/>
          </a:p>
          <a:p>
            <a:pPr indent="-342900" lvl="0" marL="34290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default</a:t>
            </a:r>
            <a:endParaRPr/>
          </a:p>
          <a:p>
            <a:pPr indent="-285750" lvl="1" marL="74295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접근제어자를 별도로 설정하지 않는다면 접근제어자가 없는 변수, 메소드는 default 접근제어자가 되어 해당 패키지 내에서만 접근이 가능</a:t>
            </a:r>
            <a:endParaRPr/>
          </a:p>
          <a:p>
            <a:pPr indent="-342900" lvl="0" marL="34290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protected</a:t>
            </a:r>
            <a:endParaRPr/>
          </a:p>
          <a:p>
            <a:pPr indent="-285750" lvl="1" marL="74295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protected가 붙은 변수, 메소드는 동일 패키지내의 클래스 또는 해당 클래스를 상속받은 외부 패키지의 클래스에서 접근이 가능</a:t>
            </a:r>
            <a:endParaRPr/>
          </a:p>
          <a:p>
            <a:pPr indent="-342900" lvl="0" marL="34290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</a:t>
            </a:r>
            <a:endParaRPr/>
          </a:p>
          <a:p>
            <a:pPr indent="-285750" lvl="1" marL="74295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public 접근제어자가 붙은 변수, 메소드는 어떤 클래스에서라도 접근이 가능</a:t>
            </a:r>
            <a:endParaRPr/>
          </a:p>
          <a:p>
            <a:pPr indent="0" lvl="0" marL="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class : public, default</a:t>
            </a:r>
            <a:endParaRPr/>
          </a:p>
          <a:p>
            <a:pPr indent="0" lvl="0" marL="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변수/메소드 : public, protected, default, private</a:t>
            </a:r>
            <a:endParaRPr/>
          </a:p>
          <a:p>
            <a:pPr indent="-224790" lvl="0" marL="34290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4221088"/>
            <a:ext cx="6846932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정보은닉</a:t>
            </a:r>
            <a:endParaRPr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information hiding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private 접근 제어자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클래스 외부에서 클래스 내부 멤버 변수나 메서드에 접근(access)하지 못하게 하는 경우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변수나 메서드를 외부에서 사용하지 못하도록 하여 오류를 줄임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변수의 경우 getter/setter함수를 통해 접근 제공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절차지향 프로그래밍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구조적 프로그래밍(</a:t>
            </a:r>
            <a:r>
              <a:rPr lang="en-US" sz="2800"/>
              <a:t>Structural Programming</a:t>
            </a:r>
            <a:r>
              <a:rPr lang="en-US"/>
              <a:t>)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프로세스 지향적인 관점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절차식/절차지향 프로그래밍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순차적인 처리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en-US"/>
              <a:t>비접근제어자(Non-Access Modifiers)</a:t>
            </a:r>
            <a:endParaRPr/>
          </a:p>
        </p:txBody>
      </p:sp>
      <p:sp>
        <p:nvSpPr>
          <p:cNvPr id="288" name="Google Shape;288;p30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final : The class cannot be inherited by other classes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abstract : The class cannot be used to create objects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attribute and method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final : Attributes and methods cannot be overridden/modified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static : Attributes and methods belongs to the class, rather than an object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abstract : Can only be used in an abstract class, and can only be used on methods. The method does not have a body. The body is provided by the subclass (inherited from).</a:t>
            </a:r>
            <a:endParaRPr/>
          </a:p>
          <a:p>
            <a:pPr indent="-228600" lvl="2" marL="114300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for example </a:t>
            </a:r>
            <a:r>
              <a:rPr b="1" lang="en-US"/>
              <a:t>abstract void run();</a:t>
            </a:r>
            <a:r>
              <a:rPr lang="en-US"/>
              <a:t>.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transient : Attributes and methods are skipped when serializing the object containing them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synchronized : Methods can only be accessed by one thread at a time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volatile : The value of an attribute is not cached thread-locally, and is always read from the "main memory"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Static</a:t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 생성없이도 접근 사용이 가능하다.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539552" y="1556792"/>
            <a:ext cx="8136904" cy="4031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// Static method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static void myStaticMethod()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System.out.println("Static methods can be called without creating objects");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// Public method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void myPublicMethod()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System.out.println("Public methods must be called by creating objects");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myStaticMethod();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Main myObj = new Main();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myObj.myPublicMethod();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static 변수</a:t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정적변수/ 클래스변수(rf 멤버변수/인스턴스변수)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생성된 인스턴스 간 공유되어 사용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별도의 메모리 공간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데이터영역, 정적영역, 상수역역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메모리에 로드될 때 할당되어진다.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상수, 리터럴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3789040"/>
            <a:ext cx="7835249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멤버변수(attribute)</a:t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457200" y="1052737"/>
            <a:ext cx="82296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fields/ 전역변수(객체변수, 클래스 변수static)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지역변수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class의 객체 생성을 통해 변수에 접근가능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 txBox="1"/>
          <p:nvPr/>
        </p:nvSpPr>
        <p:spPr>
          <a:xfrm>
            <a:off x="467544" y="2007234"/>
            <a:ext cx="826826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String fname = "John";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String lname = "Doe";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int age = 24;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Main myObj1 = new Main();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Main myObj2 = new Main();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myObj2.age = 4;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System.out.println("Name: " + myObj1.fname + " " + myObj1.lname);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System.out.println("Age: " + myObj1.age);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System.out.println("Name: " + myObj2.fname + " " + myObj2.lname);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System.out.println("Age: " + myObj2.age);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변수의 유효 범위</a:t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124744"/>
            <a:ext cx="8638921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유효범위(scope)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457200" y="1052737"/>
            <a:ext cx="8229600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우선 순위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지역변수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멤버변수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block ({}) 우선 </a:t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611560" y="2852936"/>
            <a:ext cx="7920880" cy="34163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DemoScope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static int i;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static void a()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i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for(i = 0; i &lt; 5;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a();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System.out.println(i);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매개변수(parameter)</a:t>
            </a:r>
            <a:endParaRPr/>
          </a:p>
        </p:txBody>
      </p:sp>
      <p:graphicFrame>
        <p:nvGraphicFramePr>
          <p:cNvPr id="329" name="Google Shape;329;p36"/>
          <p:cNvGraphicFramePr/>
          <p:nvPr/>
        </p:nvGraphicFramePr>
        <p:xfrm>
          <a:off x="467544" y="103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{6295D53D-3B56-465E-9F93-D78D8A23E06C}</a:tableStyleId>
              </a:tblPr>
              <a:tblGrid>
                <a:gridCol w="2232250"/>
                <a:gridCol w="1872200"/>
                <a:gridCol w="4032450"/>
              </a:tblGrid>
              <a:tr h="656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매개변수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Parameter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함수와 메서드 입력 변수명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656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전달인자, 인자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Argument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함수와 메서드 입력 값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30" name="Google Shape;330;p36"/>
          <p:cNvSpPr txBox="1"/>
          <p:nvPr/>
        </p:nvSpPr>
        <p:spPr>
          <a:xfrm>
            <a:off x="1475656" y="2780928"/>
            <a:ext cx="6268113" cy="31393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static void myMethod(String fname, int age)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System.out.println(fname + " is " + age);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myMethod("Liam", 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myMethod("Jenny", 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myMethod("Anja", 31);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메소드(method)</a:t>
            </a:r>
            <a:endParaRPr/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함수의 일종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객체의 기능을 제공하기 위해 클래스 내부에 구현되는 함수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함수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하나의 기능을 수행하는 일련의 코드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중복되는 기능을 별개의 함수로 구현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해당 함수를 호출하여 사용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3657952"/>
            <a:ext cx="38195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메소드(method)</a:t>
            </a:r>
            <a:endParaRPr/>
          </a:p>
        </p:txBody>
      </p:sp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반복된 공통 내용을 재사용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 txBox="1"/>
          <p:nvPr/>
        </p:nvSpPr>
        <p:spPr>
          <a:xfrm>
            <a:off x="755576" y="3441774"/>
            <a:ext cx="352839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int sum(int a, int b)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a+b;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395536" y="1663640"/>
            <a:ext cx="8424936" cy="147732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접근제어자 리턴자료형 메소드명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(입력자료형1 입력변수1, 입력자료형2 입력변수2, ...)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...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리턴값;  // 리턴자료형이 void 인 경우에는 return 문이 필요없다.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메소드(method)</a:t>
            </a:r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입출력에 따라 </a:t>
            </a:r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3429000"/>
            <a:ext cx="81343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5633" y="1680592"/>
            <a:ext cx="38385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1475657" y="2334126"/>
            <a:ext cx="1129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입력값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6444208" y="2204864"/>
            <a:ext cx="15841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반환값(return)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void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객체 지향 프로그래밍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Object Oriented Programming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프로그래밍에서 필요한 데이터를 추상화시켜 상태와 행위를 가진 객체를 만들고 그 객체들 간의 유기적인 상호작용을 통해 로직을 구성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결과 반환(return)</a:t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432138" y="1052736"/>
            <a:ext cx="8229600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void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return – 결과의 데이터 타입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메소드를 빠져나기기를 원하는 경우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return 단독으로 메소드를 벗어날 수 있다.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802522" y="3789040"/>
            <a:ext cx="7488832" cy="25853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static int myMethod(int x, int y)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x + 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System.out.println(myMethod(5, 3));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함수와 스택메모리</a:t>
            </a:r>
            <a:endParaRPr/>
          </a:p>
        </p:txBody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함수 호출시 사용되는 메모리 – 스택(stack)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함수의 기능 수행 완료 후 반환되는 메모리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132856"/>
            <a:ext cx="744855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메소드 오버로딩(</a:t>
            </a:r>
            <a:r>
              <a:rPr lang="en-US" sz="3100"/>
              <a:t>method overloading</a:t>
            </a:r>
            <a:r>
              <a:rPr lang="en-US"/>
              <a:t>)</a:t>
            </a:r>
            <a:endParaRPr/>
          </a:p>
        </p:txBody>
      </p:sp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457200" y="1052736"/>
            <a:ext cx="8229600" cy="1152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서로 다른 매개변수를 가진 동일한 이름의 메소드들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매개 변수 유형, 수, 순서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반환되는 값은 무관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827584" y="2339002"/>
            <a:ext cx="7560840" cy="42473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static int plusMethod(int x, int y)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return x + 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static double plusMethod(double x, double y)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return x + y;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// plusMethod(int x, int y, int z), plusMethod(int x, float 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// int plusMethod(…), float plusMethod(…)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int myNum1 = plusMethod(8, 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double myNum2 = plusMethod(4.3, 6.26);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System.out.println("int: " + myNum1);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System.out.println("double: " + myNum2);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this</a:t>
            </a:r>
            <a:endParaRPr/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생성된 인스턴스 스스로를 가리키는 예약어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생성자에서 다른 생성자를 호출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그 이전에 다른 선언을 할 수 없다.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자신의 주소를 반환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singleton 패턴</a:t>
            </a:r>
            <a:endParaRPr/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객체의 인스턴스가 오직 1개만 생성</a:t>
            </a:r>
            <a:r>
              <a:rPr lang="en-US"/>
              <a:t>되는 패턴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" y="1844824"/>
            <a:ext cx="88773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재귀호출(Recursion)</a:t>
            </a:r>
            <a:endParaRPr/>
          </a:p>
        </p:txBody>
      </p:sp>
      <p:sp>
        <p:nvSpPr>
          <p:cNvPr id="395" name="Google Shape;395;p45"/>
          <p:cNvSpPr txBox="1"/>
          <p:nvPr>
            <p:ph idx="1" type="body"/>
          </p:nvPr>
        </p:nvSpPr>
        <p:spPr>
          <a:xfrm>
            <a:off x="457200" y="1052737"/>
            <a:ext cx="82296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자기자신을 호출하는 방식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무한반복&lt;- 정지조건(Halting condition)</a:t>
            </a:r>
            <a:endParaRPr/>
          </a:p>
        </p:txBody>
      </p:sp>
      <p:sp>
        <p:nvSpPr>
          <p:cNvPr id="396" name="Google Shape;396;p45"/>
          <p:cNvSpPr txBox="1"/>
          <p:nvPr/>
        </p:nvSpPr>
        <p:spPr>
          <a:xfrm>
            <a:off x="539552" y="2071295"/>
            <a:ext cx="3888432" cy="38779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RecursiveExample {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int recursive(int n)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int i;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if(n &lt; 1){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return 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}else{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i = (2 * recursive(n - 1)) + 1;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System.out.printf("%d\n", i);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return i;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 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recursive(8);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4587589" y="2071294"/>
            <a:ext cx="3888432" cy="35394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Main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int result = sum(5, 10);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System.out.println(result);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static int sum(int start, int end)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if (end &gt; start)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return end + sum(start, end - 1);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 else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return end;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캡슐화(Encapsulation)</a:t>
            </a:r>
            <a:endParaRPr/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457200" y="1052737"/>
            <a:ext cx="822960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민감한 정보의 보안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클래스 변수의 private 사용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private 변수의 접근 및 업데이트를 위해 get/set 메소드 사용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4" name="Google Shape;404;p46"/>
          <p:cNvSpPr txBox="1"/>
          <p:nvPr/>
        </p:nvSpPr>
        <p:spPr>
          <a:xfrm>
            <a:off x="539552" y="2852936"/>
            <a:ext cx="7776864" cy="32932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class People{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private String address;  // 접근 제한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//Getter 메소드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String getAddress()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return address;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//Setter 메소드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public void setAddress(String newAddress)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this.address = newAddress;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Getter/Setter</a:t>
            </a:r>
            <a:endParaRPr/>
          </a:p>
        </p:txBody>
      </p:sp>
      <p:sp>
        <p:nvSpPr>
          <p:cNvPr id="410" name="Google Shape;410;p47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 외부에서 직접적으로 접근하는 것을 막음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 데이터를 외부에서 마음대로 읽고 변경할 경우 객체의 무결성이 깨질 수 있음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객체 지향 프로그래밍은 메서드를 통한 데이터 변경을 선호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매개값의 검증(유효성검증)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참조형(Reference Type)</a:t>
            </a:r>
            <a:endParaRPr/>
          </a:p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457200" y="1052737"/>
            <a:ext cx="8229600" cy="2232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기본형 8가지를 제외한 나머지 타입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참조형 변수에 저장값은 실제 값이 아닌 주소 값이 저장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클래스형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인터페이스형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배열형</a:t>
            </a:r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2420888"/>
            <a:ext cx="2504999" cy="38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184" y="2396248"/>
            <a:ext cx="2520280" cy="391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참조형 변수의 선언</a:t>
            </a:r>
            <a:endParaRPr/>
          </a:p>
        </p:txBody>
      </p:sp>
      <p:sp>
        <p:nvSpPr>
          <p:cNvPr id="424" name="Google Shape;424;p49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String str = new String(“Java”);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참조변수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생성자(Constructor)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관점지향 프로그래밍</a:t>
            </a:r>
            <a:endParaRPr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457200" y="1052737"/>
            <a:ext cx="8229600" cy="187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AOP(Aspect Oriented Programming)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로직을 기준으로 핵심적인 관점, 부가적인 관점으로 나누어서 보고 그 관점을 기준으로 각각 모듈화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Aspect로 모듈화하고 핵심적인 비즈니스 로직에서 분리하여 재사용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501008"/>
            <a:ext cx="4710534" cy="266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1924" y="2492896"/>
            <a:ext cx="3716909" cy="402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문자열(String)</a:t>
            </a:r>
            <a:endParaRPr/>
          </a:p>
        </p:txBody>
      </p:sp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참조형이지만 기본형처럼 사용 가능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.equals()   (==는 동일객체여부 판단)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.indexOf() 특정문자 시작 인덱스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.replaceAll() 특정문자 변환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.substring() 특정부분 추출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참고</a:t>
            </a:r>
            <a:endParaRPr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String class는 참조형이지만 기본적인 사용은 기본형처럼 사용 가능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단 일반형 비교는 == String 객체간 비교는 .equals() 메소드를 사용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Wrapper Class 기본형 null 이용 가능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Interface type VS abstract class(추상클래스)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배열형은 [] 를 통해 선언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기타 참고 자료형</a:t>
            </a:r>
            <a:endParaRPr/>
          </a:p>
        </p:txBody>
      </p:sp>
      <p:sp>
        <p:nvSpPr>
          <p:cNvPr id="442" name="Google Shape;442;p52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StringBuffer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append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insert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substring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List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Map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패키지 &amp; API</a:t>
            </a:r>
            <a:endParaRPr/>
          </a:p>
        </p:txBody>
      </p:sp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Package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개발자가 정의한 관련 클래스 모음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API(Application Programming Interface)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자바 개발환경을 포함한 자유롭게 사용가능한 클래스를 포함한 라이브러리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https://docs.oracle.com/javase/8/docs/api/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Import Class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import package.sub.Class;  // 단일 클래스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import package.sub.*; // 패키지 전체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패키지를 통해 동일한 이름이나 변수를 패키지명으로 구분하여 사용할 수도 있다.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어노테이션(Annotation)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프로그램에게 추가적인 정보를 제공해주는 메타데이터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용도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컴파일러에게 코드작성 문법 에러를 체크하도록 정보제공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소프트웨어 개발 툴이 빌드나 배치 시 코드를 자동으로 생성할 수 있도록 정보를 제공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실행시(런타임시) 특정 기능을 실행하도록 정보를 제공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정의및 적용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타입 정의 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AnnotationName.java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public @interface AnnotationName{}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적용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@AnnotationName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절차지향(POP) vs 객체지향(OOP)</a:t>
            </a:r>
            <a:endParaRPr/>
          </a:p>
        </p:txBody>
      </p:sp>
      <p:graphicFrame>
        <p:nvGraphicFramePr>
          <p:cNvPr id="117" name="Google Shape;117;p6"/>
          <p:cNvGraphicFramePr/>
          <p:nvPr/>
        </p:nvGraphicFramePr>
        <p:xfrm>
          <a:off x="467544" y="988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{100101C1-EA23-4ADA-92B5-87A2DBC13D14}</a:tableStyleId>
              </a:tblPr>
              <a:tblGrid>
                <a:gridCol w="936100"/>
                <a:gridCol w="3456375"/>
                <a:gridCol w="3837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절차지향(POP)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객체지향(OOP)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영문명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Procedure Oriented Programming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Object Oriented Programming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접근방식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Top-Down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Bottom-Up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구현관점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전체적인 기능 동작을 고려-&gt;각 단계별로 기능을 구현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필요한 속성의 객체를 설계(보안성, 데이터, 함수 등)-&gt;각 객체의 상호작용(절차)을 설계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구성 요소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함수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객체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접근제어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없음(전부 public)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public, protected, private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오버로딩, 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다형성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불가능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함수, 생성자, 연산자 등을 오버로딩 가능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상속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불가능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가능(public, protected, private)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장점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 눈높이로 구성된 문법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바닥부터 입맛대로 설계하기 좋음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인간 눈높이에서 구조 파악하기 좋음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객체 기능 제공하므로 코드 절약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단점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프로젝트가 커질 시 구조가 복잡해지고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중복 코드를 작성할 수도 있음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제공된 객체 기능에서 발생하는 오버헤드를 최적화 할 수 없다면 상대적으로 느려짐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용도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자원이 한정되어 있거나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바닥부터 설계할 필요가 있는 프로젝트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규모가 크고 협업이 잦으며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생산성이 중시되는 프로젝트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절차지향(POP) vs 객체지향(OOP)</a:t>
            </a:r>
            <a:endParaRPr/>
          </a:p>
        </p:txBody>
      </p:sp>
      <p:sp>
        <p:nvSpPr>
          <p:cNvPr id="123" name="Google Shape;123;p7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24" name="Google Shape;124;p7"/>
          <p:cNvGrpSpPr/>
          <p:nvPr/>
        </p:nvGrpSpPr>
        <p:grpSpPr>
          <a:xfrm>
            <a:off x="755576" y="1124744"/>
            <a:ext cx="7765740" cy="4824536"/>
            <a:chOff x="755576" y="1124744"/>
            <a:chExt cx="7765740" cy="4824536"/>
          </a:xfrm>
        </p:grpSpPr>
        <p:pic>
          <p:nvPicPr>
            <p:cNvPr id="125" name="Google Shape;12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576" y="1124744"/>
              <a:ext cx="7765740" cy="4824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7"/>
            <p:cNvSpPr/>
            <p:nvPr/>
          </p:nvSpPr>
          <p:spPr>
            <a:xfrm>
              <a:off x="6732240" y="3140968"/>
              <a:ext cx="360040" cy="28803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장점</a:t>
            </a:r>
            <a:endParaRPr/>
          </a:p>
        </p:txBody>
      </p: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457200" y="3284984"/>
            <a:ext cx="8229600" cy="284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/>
              <a:t>코드 재사용이 용이</a:t>
            </a:r>
            <a:endParaRPr/>
          </a:p>
          <a:p>
            <a:pPr indent="-285750" lvl="1" marL="7429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남이 만든 클래스를 가져와서 이용할 수 있고 상속을 통해 확장해서 사용할 수 있음.</a:t>
            </a:r>
            <a:endParaRPr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/>
              <a:t>유지보수가 쉬움</a:t>
            </a:r>
            <a:endParaRPr/>
          </a:p>
          <a:p>
            <a:pPr indent="-285750" lvl="1" marL="7429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절차 지향 프로그래밍에서는 코드를 수정해야할 때 일일이 찾아 수정해야하는 반면 객체 지향 프로그래밍에서는 수정해야 할 부분이 클래스 내부에 멤버 변수혹은 메서드로 있기 때문에 해당 부분만 수정하면 됨. </a:t>
            </a:r>
            <a:endParaRPr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/>
              <a:t>대형 프로젝트에 적합</a:t>
            </a:r>
            <a:endParaRPr/>
          </a:p>
          <a:p>
            <a:pPr indent="-285750" lvl="1" marL="7429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클래스단위로 모듈화시켜서 개발할 수 있으므로 대형 프로젝트처럼 여러명, 여러회사에서 개발이 필요할 시 업무 분담하기 쉽다.</a:t>
            </a:r>
            <a:endParaRPr/>
          </a:p>
        </p:txBody>
      </p:sp>
      <p:pic>
        <p:nvPicPr>
          <p:cNvPr descr="클라우드스터딩-자바-객체지향-이점-장점-강점"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14265" r="14574" t="0"/>
          <a:stretch/>
        </p:blipFill>
        <p:spPr>
          <a:xfrm>
            <a:off x="971600" y="1052736"/>
            <a:ext cx="6735177" cy="209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/>
              <a:t>OOP의 특징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1) 클래스와 인스턴스(객체)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2) 추상화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3) 캡슐화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4) 상속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5) 다형성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2006-10-05T04:04:58Z</dcterms:created>
  <dc:creator>Microsoft Corporation</dc:creator>
</cp:coreProperties>
</file>